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6" r:id="rId6"/>
    <p:sldId id="269" r:id="rId7"/>
    <p:sldId id="270" r:id="rId8"/>
    <p:sldId id="268" r:id="rId9"/>
    <p:sldId id="267" r:id="rId10"/>
    <p:sldId id="261" r:id="rId11"/>
    <p:sldId id="262" r:id="rId12"/>
    <p:sldId id="263" r:id="rId13"/>
    <p:sldId id="264" r:id="rId14"/>
    <p:sldId id="265" r:id="rId15"/>
    <p:sldId id="271" r:id="rId16"/>
    <p:sldId id="272" r:id="rId17"/>
  </p:sldIdLst>
  <p:sldSz cx="14630400" cy="8229600"/>
  <p:notesSz cx="8229600" cy="14630400"/>
  <p:embeddedFontLs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SemiBold" panose="00000700000000000000" pitchFamily="2" charset="0"/>
      <p:bold r:id="rId23"/>
      <p:boldItalic r:id="rId24"/>
    </p:embeddedFont>
    <p:embeddedFont>
      <p:font typeface="The Hand Light" panose="03070302030502020204" pitchFamily="66" charset="0"/>
      <p:regular r:id="rId2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CDEA"/>
    <a:srgbClr val="FCFB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463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08860" y="1170878"/>
            <a:ext cx="8175370" cy="2012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pt-BR" sz="720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Portal Fiscal NEXA IA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3219299" y="7495043"/>
            <a:ext cx="5379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i="1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Simplificando a vida fiscal das MPEs com Inteligência Artificial.</a:t>
            </a:r>
            <a:endParaRPr lang="en-US" sz="2000" i="1" dirty="0"/>
          </a:p>
        </p:txBody>
      </p:sp>
      <p:sp>
        <p:nvSpPr>
          <p:cNvPr id="5" name="Text 2"/>
          <p:cNvSpPr/>
          <p:nvPr/>
        </p:nvSpPr>
        <p:spPr>
          <a:xfrm>
            <a:off x="5908860" y="2604740"/>
            <a:ext cx="7556421" cy="1510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pt-BR" sz="200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A única plataforma que une IA Conversacional + Dashboard Visual + Automação Total para Gestão Tributária Inteligente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3466328" y="7224613"/>
            <a:ext cx="74056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Montserrat" panose="00000500000000000000" pitchFamily="2" charset="0"/>
                <a:ea typeface="Instrument Sans Bold" pitchFamily="34" charset="-122"/>
                <a:cs typeface="Instrument Sans Bold" pitchFamily="34" charset="-120"/>
              </a:rPr>
              <a:t>NEXA</a:t>
            </a:r>
            <a:endParaRPr lang="en-US" sz="2200" dirty="0">
              <a:latin typeface="Montserrat" panose="000005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324E659-4927-A54E-C029-22FC54E69A32}"/>
              </a:ext>
            </a:extLst>
          </p:cNvPr>
          <p:cNvSpPr txBox="1"/>
          <p:nvPr/>
        </p:nvSpPr>
        <p:spPr>
          <a:xfrm>
            <a:off x="7511457" y="4610696"/>
            <a:ext cx="6325154" cy="117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indent="0">
              <a:lnSpc>
                <a:spcPts val="2850"/>
              </a:lnSpc>
              <a:buNone/>
              <a:defRPr sz="200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defRPr>
            </a:lvl1pPr>
          </a:lstStyle>
          <a:p>
            <a:r>
              <a:rPr lang="pt-BR" sz="3600" b="1" dirty="0"/>
              <a:t>  70% </a:t>
            </a:r>
            <a:r>
              <a:rPr lang="pt-BR" dirty="0"/>
              <a:t>menos tempo em análises fiscais</a:t>
            </a:r>
          </a:p>
          <a:p>
            <a:r>
              <a:rPr lang="pt-BR" dirty="0"/>
              <a:t>    </a:t>
            </a:r>
            <a:r>
              <a:rPr lang="pt-BR" sz="3600" b="1" dirty="0"/>
              <a:t>90% </a:t>
            </a:r>
            <a:r>
              <a:rPr lang="pt-BR" dirty="0"/>
              <a:t>de precisão fiscal</a:t>
            </a:r>
          </a:p>
          <a:p>
            <a:r>
              <a:rPr lang="pt-BR" sz="3600" dirty="0"/>
              <a:t> </a:t>
            </a:r>
            <a:r>
              <a:rPr lang="pt-BR" sz="3600" b="1" dirty="0"/>
              <a:t>100% </a:t>
            </a:r>
            <a:r>
              <a:rPr lang="pt-BR" dirty="0"/>
              <a:t>de automação no processamento</a:t>
            </a:r>
          </a:p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92ED288-8506-51EC-FA68-2375906422D5}"/>
              </a:ext>
            </a:extLst>
          </p:cNvPr>
          <p:cNvSpPr txBox="1"/>
          <p:nvPr/>
        </p:nvSpPr>
        <p:spPr>
          <a:xfrm>
            <a:off x="6619803" y="5757853"/>
            <a:ext cx="4963578" cy="510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indent="0">
              <a:lnSpc>
                <a:spcPts val="2850"/>
              </a:lnSpc>
              <a:buNone/>
              <a:defRPr sz="200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defRPr>
            </a:lvl1pPr>
          </a:lstStyle>
          <a:p>
            <a:r>
              <a:rPr lang="pt-BR" sz="3600" b="1" dirty="0"/>
              <a:t>+R$ 1.200 </a:t>
            </a:r>
            <a:r>
              <a:rPr lang="pt-BR" dirty="0"/>
              <a:t>de economia/mês</a:t>
            </a:r>
          </a:p>
        </p:txBody>
      </p:sp>
      <p:pic>
        <p:nvPicPr>
          <p:cNvPr id="13" name="Imagem 12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646003C0-704B-7B94-E4D5-FEE4BB7E55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494" t="-5627" r="5212" b="5627"/>
          <a:stretch>
            <a:fillRect/>
          </a:stretch>
        </p:blipFill>
        <p:spPr>
          <a:xfrm>
            <a:off x="223025" y="762220"/>
            <a:ext cx="5379122" cy="6115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84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Benefícios</a:t>
            </a:r>
            <a:r>
              <a:rPr lang="en-US" sz="445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 Reais para </a:t>
            </a:r>
            <a:r>
              <a:rPr lang="en-US" sz="4450" dirty="0" err="1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sua</a:t>
            </a:r>
            <a:r>
              <a:rPr lang="en-US" sz="445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4450" dirty="0" err="1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Empresa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31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34568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381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Redução de Multas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65612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Minimizamos multas e a inadimplência fiscal.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43470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4389540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4424901"/>
            <a:ext cx="30096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Aproveitamento Fiscal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91532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Garantimos créditos fiscais aproveitados corretamente.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4683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5108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5462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Economia de Tempo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0366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Automatizamos tarefas, liberando seu tempo.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664773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683097"/>
            <a:ext cx="36459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Segurança e Conformidade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Oferecemos mais segurança tributária e conformidade.</a:t>
            </a:r>
            <a:endParaRPr lang="en-US" sz="1750" dirty="0"/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FB1BFA35-AE32-8BE4-54E7-ECC8EA78F5A6}"/>
              </a:ext>
            </a:extLst>
          </p:cNvPr>
          <p:cNvSpPr/>
          <p:nvPr/>
        </p:nvSpPr>
        <p:spPr>
          <a:xfrm>
            <a:off x="13466328" y="7224613"/>
            <a:ext cx="74056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0"/>
                <a:ea typeface="Instrument Sans Bold" pitchFamily="34" charset="-122"/>
                <a:cs typeface="Instrument Sans Bold" pitchFamily="34" charset="-120"/>
              </a:rPr>
              <a:t>NEXA</a:t>
            </a:r>
            <a:endParaRPr lang="en-US" sz="2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CCA9E537-7CF5-4C9B-972C-75BBE34B76DE}"/>
              </a:ext>
            </a:extLst>
          </p:cNvPr>
          <p:cNvSpPr/>
          <p:nvPr/>
        </p:nvSpPr>
        <p:spPr>
          <a:xfrm>
            <a:off x="791204" y="22124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34D56E7A-8800-4B94-BEB3-6EE04833F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74" y="2254956"/>
            <a:ext cx="340162" cy="425291"/>
          </a:xfrm>
          <a:prstGeom prst="rect">
            <a:avLst/>
          </a:prstGeom>
        </p:spPr>
      </p:pic>
      <p:sp>
        <p:nvSpPr>
          <p:cNvPr id="23" name="Text 2">
            <a:extLst>
              <a:ext uri="{FF2B5EF4-FFF2-40B4-BE49-F238E27FC236}">
                <a16:creationId xmlns:a16="http://schemas.microsoft.com/office/drawing/2014/main" id="{0CE63833-FDD2-4C8D-9E98-2BC0A5546652}"/>
              </a:ext>
            </a:extLst>
          </p:cNvPr>
          <p:cNvSpPr/>
          <p:nvPr/>
        </p:nvSpPr>
        <p:spPr>
          <a:xfrm>
            <a:off x="1530906" y="21322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Testes MVP</a:t>
            </a:r>
            <a:endParaRPr lang="en-US" sz="22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042D5143-F31E-4B28-B655-6DD13B78244C}"/>
              </a:ext>
            </a:extLst>
          </p:cNvPr>
          <p:cNvSpPr/>
          <p:nvPr/>
        </p:nvSpPr>
        <p:spPr>
          <a:xfrm>
            <a:off x="1528320" y="2469194"/>
            <a:ext cx="6819305" cy="76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pt-BR" sz="175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Já conseguimos trazer economia de tempo, segurança 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pt-BR" sz="175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automação nos primeiros testes com notas reais</a:t>
            </a:r>
            <a:endParaRPr lang="en-US" sz="1750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BBBB8BA-214A-47D7-B10C-B8B8EE560222}"/>
              </a:ext>
            </a:extLst>
          </p:cNvPr>
          <p:cNvSpPr txBox="1"/>
          <p:nvPr/>
        </p:nvSpPr>
        <p:spPr>
          <a:xfrm>
            <a:off x="590606" y="2101856"/>
            <a:ext cx="10790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dirty="0"/>
              <a:t>✅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4023" y="491408"/>
            <a:ext cx="7950360" cy="710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400" dirty="0" err="1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Urgência</a:t>
            </a:r>
            <a:r>
              <a:rPr lang="en-US" sz="440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 da Reforma </a:t>
            </a:r>
            <a:r>
              <a:rPr lang="en-US" sz="4400" dirty="0" err="1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Tributária</a:t>
            </a:r>
            <a:r>
              <a:rPr lang="en-US" sz="440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: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54023" y="2629005"/>
            <a:ext cx="7635954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pt-BR" sz="3200" b="1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IBS/CBS </a:t>
            </a:r>
            <a:r>
              <a:rPr lang="pt-BR" sz="2000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começam em 2026</a:t>
            </a:r>
            <a:endParaRPr lang="en-US" sz="32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32214EA5-27A3-DAB3-3AAF-486E90E6178B}"/>
              </a:ext>
            </a:extLst>
          </p:cNvPr>
          <p:cNvSpPr/>
          <p:nvPr/>
        </p:nvSpPr>
        <p:spPr>
          <a:xfrm>
            <a:off x="13466328" y="7224613"/>
            <a:ext cx="74056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0"/>
                <a:ea typeface="Instrument Sans Bold" pitchFamily="34" charset="-122"/>
                <a:cs typeface="Instrument Sans Bold" pitchFamily="34" charset="-120"/>
              </a:rPr>
              <a:t>NEXA</a:t>
            </a:r>
            <a:endParaRPr lang="en-US" sz="2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098" name="Picture 2" descr="Reforma Tributária 2025: Como ela vai impactar o seu bolso - Blog do Meu  Vade Mecum Online">
            <a:extLst>
              <a:ext uri="{FF2B5EF4-FFF2-40B4-BE49-F238E27FC236}">
                <a16:creationId xmlns:a16="http://schemas.microsoft.com/office/drawing/2014/main" id="{80A42945-0BB1-C886-F025-4091131E2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r="6266"/>
          <a:stretch>
            <a:fillRect/>
          </a:stretch>
        </p:blipFill>
        <p:spPr bwMode="auto">
          <a:xfrm>
            <a:off x="7850458" y="0"/>
            <a:ext cx="6779941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78EA54A2-031D-54F4-EFF5-2F09326AD135}"/>
              </a:ext>
            </a:extLst>
          </p:cNvPr>
          <p:cNvSpPr/>
          <p:nvPr/>
        </p:nvSpPr>
        <p:spPr>
          <a:xfrm>
            <a:off x="754023" y="3318700"/>
            <a:ext cx="7635954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pt-BR" sz="3200" b="1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Fiscalização </a:t>
            </a:r>
            <a:r>
              <a:rPr lang="pt-BR" sz="2000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100% digital</a:t>
            </a:r>
            <a:endParaRPr lang="en-US" sz="320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E2FCFCF2-34CE-AD34-6BEC-D3A7C2D6A0B3}"/>
              </a:ext>
            </a:extLst>
          </p:cNvPr>
          <p:cNvSpPr/>
          <p:nvPr/>
        </p:nvSpPr>
        <p:spPr>
          <a:xfrm>
            <a:off x="754023" y="4027295"/>
            <a:ext cx="7635954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pt-BR" sz="3200" b="1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Cruzamento </a:t>
            </a:r>
            <a:r>
              <a:rPr lang="pt-BR" sz="2000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automático de dados</a:t>
            </a:r>
            <a:endParaRPr lang="en-US" sz="320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FBEB0EB2-BE44-2D9A-122E-FEFDAAB65487}"/>
              </a:ext>
            </a:extLst>
          </p:cNvPr>
          <p:cNvSpPr/>
          <p:nvPr/>
        </p:nvSpPr>
        <p:spPr>
          <a:xfrm>
            <a:off x="754023" y="5905539"/>
            <a:ext cx="12660623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pt-BR" sz="3200" b="1" dirty="0"/>
              <a:t>Janela de oportunidade </a:t>
            </a:r>
            <a:r>
              <a:rPr lang="pt-BR" sz="4800" b="1" dirty="0">
                <a:solidFill>
                  <a:srgbClr val="ADCDEA"/>
                </a:solidFill>
              </a:rPr>
              <a:t>AGORA </a:t>
            </a:r>
          </a:p>
          <a:p>
            <a:r>
              <a:rPr lang="pt-BR" sz="3200" b="1" dirty="0"/>
              <a:t>para empresas se adaptarem</a:t>
            </a:r>
            <a:endParaRPr lang="en-US" sz="32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63934" y="825341"/>
            <a:ext cx="8302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Nosso Modelo de Negócio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12456" y="6217087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631" y="4628912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46745" y="4628912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3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34920" y="6217087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3000" dirty="0"/>
          </a:p>
        </p:txBody>
      </p:sp>
      <p:sp>
        <p:nvSpPr>
          <p:cNvPr id="11" name="Text 5"/>
          <p:cNvSpPr/>
          <p:nvPr/>
        </p:nvSpPr>
        <p:spPr>
          <a:xfrm>
            <a:off x="687195" y="45521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SaaS Acessível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2066" y="5042570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Software </a:t>
            </a:r>
            <a:r>
              <a:rPr lang="en-US" sz="2000" dirty="0" err="1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como</a:t>
            </a:r>
            <a:r>
              <a:rPr lang="en-US" sz="200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Serviço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3531402" y="2396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Versão Gratuita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3446272" y="2887035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Modelo freemium para atração inicial de usuários.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8396246" y="23434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Recursos Premium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8178383" y="2833844"/>
            <a:ext cx="3399099" cy="74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Funcionalidades avançadas para empresas em crescimento.</a:t>
            </a:r>
            <a:endParaRPr lang="en-US" sz="2000" dirty="0"/>
          </a:p>
        </p:txBody>
      </p:sp>
      <p:sp>
        <p:nvSpPr>
          <p:cNvPr id="17" name="Text 11"/>
          <p:cNvSpPr/>
          <p:nvPr/>
        </p:nvSpPr>
        <p:spPr>
          <a:xfrm>
            <a:off x="11063609" y="4566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Upsell e Integrações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978480" y="5057319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Integração com ERPs e contabilidades parceiras.</a:t>
            </a:r>
            <a:endParaRPr lang="en-US" sz="2000" dirty="0"/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7484C06C-A7B3-983B-04B4-45EEF0024AE1}"/>
              </a:ext>
            </a:extLst>
          </p:cNvPr>
          <p:cNvSpPr/>
          <p:nvPr/>
        </p:nvSpPr>
        <p:spPr>
          <a:xfrm>
            <a:off x="13466328" y="7224613"/>
            <a:ext cx="74056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Montserrat" panose="00000500000000000000" pitchFamily="2" charset="0"/>
                <a:ea typeface="Instrument Sans Bold" pitchFamily="34" charset="-122"/>
                <a:cs typeface="Instrument Sans Bold" pitchFamily="34" charset="-120"/>
              </a:rPr>
              <a:t>NEXA</a:t>
            </a:r>
            <a:endParaRPr lang="en-US" sz="2200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56061" y="138047"/>
            <a:ext cx="7452479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Time e Roadmap: Nosso Futuro</a:t>
            </a:r>
            <a:endParaRPr lang="en-US" sz="4000" dirty="0"/>
          </a:p>
        </p:txBody>
      </p:sp>
      <p:sp>
        <p:nvSpPr>
          <p:cNvPr id="5" name="Shape 2"/>
          <p:cNvSpPr/>
          <p:nvPr/>
        </p:nvSpPr>
        <p:spPr>
          <a:xfrm>
            <a:off x="6355361" y="1126677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ADCDE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5918997" y="891622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ADCDEA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5995495" y="980640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169332" y="978682"/>
            <a:ext cx="317623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Q1 2026 (JAN-MAR):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69332" y="1357935"/>
            <a:ext cx="6306145" cy="1223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pt-BR" sz="200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MVP Operacional </a:t>
            </a:r>
            <a:r>
              <a:rPr lang="pt-BR" sz="2000" dirty="0">
                <a:solidFill>
                  <a:srgbClr val="00B050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(CONCLUÍDO)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pt-BR" sz="200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RBT12 Automático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pt-BR" sz="200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Exportação Relatórios PDF/Excel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pt-BR" sz="200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Alertas Proativos</a:t>
            </a:r>
            <a:endParaRPr lang="en-US" sz="2000" dirty="0">
              <a:solidFill>
                <a:srgbClr val="5B5F71"/>
              </a:solidFill>
              <a:latin typeface="Montserrat" panose="00000500000000000000" pitchFamily="2" charset="0"/>
              <a:ea typeface="Instrument Sans Medium" pitchFamily="34" charset="-122"/>
              <a:cs typeface="Arial" panose="020B0604020202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918997" y="275405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5995495" y="2860009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6" name="Shape 13"/>
          <p:cNvSpPr/>
          <p:nvPr/>
        </p:nvSpPr>
        <p:spPr>
          <a:xfrm>
            <a:off x="5918997" y="4480621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5995495" y="4586572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AE8A1B74-A6EC-62FE-4858-3C9BA5730627}"/>
              </a:ext>
            </a:extLst>
          </p:cNvPr>
          <p:cNvSpPr/>
          <p:nvPr/>
        </p:nvSpPr>
        <p:spPr>
          <a:xfrm>
            <a:off x="6378221" y="2991278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07BA1356-71D2-E92C-F955-674C4478140B}"/>
              </a:ext>
            </a:extLst>
          </p:cNvPr>
          <p:cNvSpPr/>
          <p:nvPr/>
        </p:nvSpPr>
        <p:spPr>
          <a:xfrm>
            <a:off x="6388918" y="4710173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3E2DDF94-7753-869A-37E4-8D454105AA24}"/>
              </a:ext>
            </a:extLst>
          </p:cNvPr>
          <p:cNvSpPr/>
          <p:nvPr/>
        </p:nvSpPr>
        <p:spPr>
          <a:xfrm>
            <a:off x="13678201" y="7473759"/>
            <a:ext cx="74056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Montserrat" panose="00000500000000000000" pitchFamily="2" charset="0"/>
                <a:ea typeface="Instrument Sans Bold" pitchFamily="34" charset="-122"/>
                <a:cs typeface="Instrument Sans Bold" pitchFamily="34" charset="-120"/>
              </a:rPr>
              <a:t>NEXA</a:t>
            </a:r>
            <a:endParaRPr lang="en-US" sz="2200" dirty="0">
              <a:latin typeface="Montserrat" panose="00000500000000000000" pitchFamily="2" charset="0"/>
            </a:endParaRPr>
          </a:p>
        </p:txBody>
      </p:sp>
      <p:sp>
        <p:nvSpPr>
          <p:cNvPr id="4" name="Text 5">
            <a:extLst>
              <a:ext uri="{FF2B5EF4-FFF2-40B4-BE49-F238E27FC236}">
                <a16:creationId xmlns:a16="http://schemas.microsoft.com/office/drawing/2014/main" id="{A404C000-503C-BE21-6787-6374A7E6359D}"/>
              </a:ext>
            </a:extLst>
          </p:cNvPr>
          <p:cNvSpPr/>
          <p:nvPr/>
        </p:nvSpPr>
        <p:spPr>
          <a:xfrm>
            <a:off x="7169332" y="2894433"/>
            <a:ext cx="317623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Q2 2026 (ABR-JUN):</a:t>
            </a:r>
            <a:endParaRPr lang="en-US" sz="22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A9E7EF8C-BBE0-66B2-AEE2-A158E3961BF2}"/>
              </a:ext>
            </a:extLst>
          </p:cNvPr>
          <p:cNvSpPr/>
          <p:nvPr/>
        </p:nvSpPr>
        <p:spPr>
          <a:xfrm>
            <a:off x="7192489" y="3273797"/>
            <a:ext cx="6306145" cy="1223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550"/>
              </a:lnSpc>
            </a:pPr>
            <a:r>
              <a:rPr lang="pt-BR" sz="200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Simulador de Cenários</a:t>
            </a:r>
          </a:p>
          <a:p>
            <a:pPr algn="l">
              <a:lnSpc>
                <a:spcPts val="2550"/>
              </a:lnSpc>
            </a:pPr>
            <a:r>
              <a:rPr lang="pt-BR" sz="200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Integração com 3 </a:t>
            </a:r>
            <a:r>
              <a:rPr lang="pt-BR" sz="2000" dirty="0" err="1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ERPs</a:t>
            </a:r>
            <a:r>
              <a:rPr lang="pt-BR" sz="200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 (</a:t>
            </a:r>
            <a:r>
              <a:rPr lang="pt-BR" sz="2000" dirty="0" err="1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Omie</a:t>
            </a:r>
            <a:r>
              <a:rPr lang="pt-BR" sz="200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, </a:t>
            </a:r>
            <a:r>
              <a:rPr lang="pt-BR" sz="2000" dirty="0" err="1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Bling</a:t>
            </a:r>
            <a:r>
              <a:rPr lang="pt-BR" sz="200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, Conta Azul)</a:t>
            </a:r>
          </a:p>
          <a:p>
            <a:pPr algn="l">
              <a:lnSpc>
                <a:spcPts val="2550"/>
              </a:lnSpc>
            </a:pPr>
            <a:r>
              <a:rPr lang="pt-BR" sz="200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Dashboard Obrigações Acessórias</a:t>
            </a:r>
            <a:endParaRPr lang="en-US" sz="2000" dirty="0">
              <a:solidFill>
                <a:srgbClr val="5B5F71"/>
              </a:solidFill>
              <a:latin typeface="Montserrat" panose="00000500000000000000" pitchFamily="2" charset="0"/>
              <a:ea typeface="Instrument Sans Medium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9E7E51F2-D23E-4C58-CF49-A37FEAC169DB}"/>
              </a:ext>
            </a:extLst>
          </p:cNvPr>
          <p:cNvSpPr/>
          <p:nvPr/>
        </p:nvSpPr>
        <p:spPr>
          <a:xfrm>
            <a:off x="7146175" y="4555681"/>
            <a:ext cx="317623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Q3 2026 (JUL-SET):</a:t>
            </a:r>
            <a:endParaRPr lang="en-US" sz="2200" dirty="0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9EEFCE82-4DD4-F128-184E-A41ABE9A2681}"/>
              </a:ext>
            </a:extLst>
          </p:cNvPr>
          <p:cNvSpPr/>
          <p:nvPr/>
        </p:nvSpPr>
        <p:spPr>
          <a:xfrm>
            <a:off x="7169332" y="4935045"/>
            <a:ext cx="6306145" cy="1223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550"/>
              </a:lnSpc>
            </a:pPr>
            <a:r>
              <a:rPr lang="pt-BR" sz="200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Machine Learning (previsões ARIMA)</a:t>
            </a:r>
          </a:p>
          <a:p>
            <a:pPr algn="l">
              <a:lnSpc>
                <a:spcPts val="2550"/>
              </a:lnSpc>
            </a:pPr>
            <a:r>
              <a:rPr lang="pt-BR" sz="200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Comparação Setorial</a:t>
            </a:r>
          </a:p>
          <a:p>
            <a:pPr algn="l">
              <a:lnSpc>
                <a:spcPts val="2550"/>
              </a:lnSpc>
            </a:pPr>
            <a:r>
              <a:rPr lang="pt-BR" sz="200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Lançamento App Mobile (iOS/Android)</a:t>
            </a:r>
            <a:endParaRPr lang="en-US" sz="2000" dirty="0">
              <a:solidFill>
                <a:srgbClr val="5B5F71"/>
              </a:solidFill>
              <a:latin typeface="Montserrat" panose="00000500000000000000" pitchFamily="2" charset="0"/>
              <a:ea typeface="Instrument Sans Medium" pitchFamily="34" charset="-122"/>
              <a:cs typeface="Arial" panose="020B0604020202020204" pitchFamily="34" charset="0"/>
            </a:endParaRPr>
          </a:p>
        </p:txBody>
      </p:sp>
      <p:sp>
        <p:nvSpPr>
          <p:cNvPr id="26" name="Shape 13">
            <a:extLst>
              <a:ext uri="{FF2B5EF4-FFF2-40B4-BE49-F238E27FC236}">
                <a16:creationId xmlns:a16="http://schemas.microsoft.com/office/drawing/2014/main" id="{006C3581-BCBA-0B41-8862-FD86D7407019}"/>
              </a:ext>
            </a:extLst>
          </p:cNvPr>
          <p:cNvSpPr/>
          <p:nvPr/>
        </p:nvSpPr>
        <p:spPr>
          <a:xfrm>
            <a:off x="5995495" y="6061291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7" name="Text 14">
            <a:extLst>
              <a:ext uri="{FF2B5EF4-FFF2-40B4-BE49-F238E27FC236}">
                <a16:creationId xmlns:a16="http://schemas.microsoft.com/office/drawing/2014/main" id="{256039B3-7583-1A15-EEE3-B4E4F571C54E}"/>
              </a:ext>
            </a:extLst>
          </p:cNvPr>
          <p:cNvSpPr/>
          <p:nvPr/>
        </p:nvSpPr>
        <p:spPr>
          <a:xfrm>
            <a:off x="6071993" y="6167242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</a:rPr>
              <a:t>4</a:t>
            </a:r>
            <a:endParaRPr lang="en-US" sz="2400" dirty="0"/>
          </a:p>
        </p:txBody>
      </p:sp>
      <p:sp>
        <p:nvSpPr>
          <p:cNvPr id="28" name="Shape 2">
            <a:extLst>
              <a:ext uri="{FF2B5EF4-FFF2-40B4-BE49-F238E27FC236}">
                <a16:creationId xmlns:a16="http://schemas.microsoft.com/office/drawing/2014/main" id="{5FE47147-0040-6107-A13F-D63F2B0A1852}"/>
              </a:ext>
            </a:extLst>
          </p:cNvPr>
          <p:cNvSpPr/>
          <p:nvPr/>
        </p:nvSpPr>
        <p:spPr>
          <a:xfrm>
            <a:off x="6465416" y="6290843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487BA04D-F913-CB06-434A-35DADDC0C4A1}"/>
              </a:ext>
            </a:extLst>
          </p:cNvPr>
          <p:cNvSpPr/>
          <p:nvPr/>
        </p:nvSpPr>
        <p:spPr>
          <a:xfrm>
            <a:off x="7222673" y="6136351"/>
            <a:ext cx="317623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Q4 2026 (OUT-DEZ):</a:t>
            </a:r>
            <a:endParaRPr lang="en-US" sz="2200" dirty="0"/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FD9118CF-AA23-2B3F-4FB4-E3379D3A9D6A}"/>
              </a:ext>
            </a:extLst>
          </p:cNvPr>
          <p:cNvSpPr/>
          <p:nvPr/>
        </p:nvSpPr>
        <p:spPr>
          <a:xfrm>
            <a:off x="7245830" y="6515715"/>
            <a:ext cx="6306145" cy="1223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550"/>
              </a:lnSpc>
            </a:pPr>
            <a:r>
              <a:rPr lang="pt-BR" sz="200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Expansão LATAM (Argentina, Chile)</a:t>
            </a:r>
          </a:p>
          <a:p>
            <a:pPr algn="l">
              <a:lnSpc>
                <a:spcPts val="2550"/>
              </a:lnSpc>
            </a:pPr>
            <a:r>
              <a:rPr lang="pt-BR" sz="2000" dirty="0">
                <a:solidFill>
                  <a:srgbClr val="5B5F71"/>
                </a:solidFill>
                <a:latin typeface="Montserrat" panose="00000500000000000000" pitchFamily="2" charset="0"/>
                <a:ea typeface="Instrument Sans Medium" pitchFamily="34" charset="-122"/>
                <a:cs typeface="Arial" panose="020B0604020202020204" pitchFamily="34" charset="0"/>
              </a:rPr>
              <a:t>10.000 clientes ativos</a:t>
            </a:r>
            <a:endParaRPr lang="en-US" sz="2000" dirty="0">
              <a:solidFill>
                <a:srgbClr val="5B5F71"/>
              </a:solidFill>
              <a:latin typeface="Montserrat" panose="00000500000000000000" pitchFamily="2" charset="0"/>
              <a:ea typeface="Instrument Sans Medium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1D5BFA9-4B85-4BCD-BE93-9F771800653B}"/>
              </a:ext>
            </a:extLst>
          </p:cNvPr>
          <p:cNvSpPr/>
          <p:nvPr/>
        </p:nvSpPr>
        <p:spPr>
          <a:xfrm>
            <a:off x="11313763" y="7667728"/>
            <a:ext cx="3316637" cy="526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AAE56163-9E40-4E85-8525-E9EC355A4079}"/>
              </a:ext>
            </a:extLst>
          </p:cNvPr>
          <p:cNvSpPr/>
          <p:nvPr/>
        </p:nvSpPr>
        <p:spPr>
          <a:xfrm>
            <a:off x="571500" y="301001"/>
            <a:ext cx="56546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 err="1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Arquitetura</a:t>
            </a:r>
            <a:r>
              <a:rPr lang="en-US" sz="480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 Portal Fiscal NEXA IA</a:t>
            </a:r>
            <a:endParaRPr lang="en-US" sz="48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B552B3B1-0ACE-4B27-A3E2-C67C2F937F1A}"/>
              </a:ext>
            </a:extLst>
          </p:cNvPr>
          <p:cNvSpPr/>
          <p:nvPr/>
        </p:nvSpPr>
        <p:spPr>
          <a:xfrm>
            <a:off x="13318334" y="7423030"/>
            <a:ext cx="74056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Montserrat" panose="00000500000000000000" pitchFamily="2" charset="0"/>
                <a:ea typeface="Instrument Sans Bold" pitchFamily="34" charset="-122"/>
                <a:cs typeface="Instrument Sans Bold" pitchFamily="34" charset="-120"/>
              </a:rPr>
              <a:t>NEXA</a:t>
            </a:r>
            <a:endParaRPr lang="en-US" sz="2200" dirty="0">
              <a:latin typeface="Montserrat" panose="00000500000000000000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2B8E01-CD7D-6988-5F2C-54D843D89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2" y="1071891"/>
            <a:ext cx="13582697" cy="707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14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9491F583-4479-04D0-72C1-C1307D01DF5C}"/>
              </a:ext>
            </a:extLst>
          </p:cNvPr>
          <p:cNvSpPr/>
          <p:nvPr/>
        </p:nvSpPr>
        <p:spPr>
          <a:xfrm>
            <a:off x="780585" y="3133493"/>
            <a:ext cx="6534615" cy="181764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8B6E76D6-A614-BAF9-2FA6-E15A149769DA}"/>
              </a:ext>
            </a:extLst>
          </p:cNvPr>
          <p:cNvSpPr/>
          <p:nvPr/>
        </p:nvSpPr>
        <p:spPr>
          <a:xfrm>
            <a:off x="887838" y="655419"/>
            <a:ext cx="8780269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 err="1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Comece</a:t>
            </a:r>
            <a:r>
              <a:rPr lang="en-US" sz="400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 a </a:t>
            </a:r>
            <a:r>
              <a:rPr lang="en-US" sz="4000" dirty="0" err="1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Economizar</a:t>
            </a:r>
            <a:r>
              <a:rPr lang="en-US" sz="400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 </a:t>
            </a:r>
            <a:r>
              <a:rPr lang="en-US" sz="4000" dirty="0" err="1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Hoje</a:t>
            </a:r>
            <a:endParaRPr lang="en-US" sz="4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B2EA4D1-3EF6-C5B9-D547-1FCE7F72C137}"/>
              </a:ext>
            </a:extLst>
          </p:cNvPr>
          <p:cNvSpPr txBox="1"/>
          <p:nvPr/>
        </p:nvSpPr>
        <p:spPr>
          <a:xfrm>
            <a:off x="887838" y="1739591"/>
            <a:ext cx="707413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" panose="00000500000000000000" pitchFamily="2" charset="0"/>
              </a:rPr>
              <a:t>Entre em contato agora com um de nossos especialistas e aproveita essa condição exclusiva para você.</a:t>
            </a:r>
          </a:p>
          <a:p>
            <a:endParaRPr lang="pt-BR" sz="2400" dirty="0">
              <a:latin typeface="Montserrat" panose="00000500000000000000" pitchFamily="2" charset="0"/>
            </a:endParaRPr>
          </a:p>
          <a:p>
            <a:r>
              <a:rPr lang="pt-BR" sz="2400" dirty="0">
                <a:latin typeface="Montserrat" panose="00000500000000000000" pitchFamily="2" charset="0"/>
              </a:rPr>
              <a:t>✓ 3 MESES </a:t>
            </a:r>
            <a:r>
              <a:rPr lang="pt-BR" sz="3200" b="1" dirty="0">
                <a:latin typeface="Montserrat" panose="00000500000000000000" pitchFamily="2" charset="0"/>
              </a:rPr>
              <a:t>GRÁTIS</a:t>
            </a:r>
            <a:r>
              <a:rPr lang="pt-BR" sz="2400" dirty="0">
                <a:latin typeface="Montserrat" panose="00000500000000000000" pitchFamily="2" charset="0"/>
              </a:rPr>
              <a:t> (Plano Business) </a:t>
            </a:r>
          </a:p>
          <a:p>
            <a:r>
              <a:rPr lang="pt-BR" sz="2400" dirty="0">
                <a:latin typeface="Montserrat" panose="00000500000000000000" pitchFamily="2" charset="0"/>
              </a:rPr>
              <a:t>✓ Migração de dados gratuita</a:t>
            </a:r>
          </a:p>
          <a:p>
            <a:r>
              <a:rPr lang="pt-BR" sz="2400" dirty="0">
                <a:latin typeface="Montserrat" panose="00000500000000000000" pitchFamily="2" charset="0"/>
              </a:rPr>
              <a:t>✓ </a:t>
            </a:r>
            <a:r>
              <a:rPr lang="pt-BR" sz="2400" dirty="0" err="1">
                <a:latin typeface="Montserrat" panose="00000500000000000000" pitchFamily="2" charset="0"/>
              </a:rPr>
              <a:t>Onboarding</a:t>
            </a:r>
            <a:r>
              <a:rPr lang="pt-BR" sz="2400" dirty="0">
                <a:latin typeface="Montserrat" panose="00000500000000000000" pitchFamily="2" charset="0"/>
              </a:rPr>
              <a:t> 1-on-1 com especialista </a:t>
            </a:r>
          </a:p>
          <a:p>
            <a:r>
              <a:rPr lang="pt-BR" sz="2400" dirty="0">
                <a:latin typeface="Montserrat" panose="00000500000000000000" pitchFamily="2" charset="0"/>
              </a:rPr>
              <a:t>✓ Suporte prioritário vitalício</a:t>
            </a:r>
          </a:p>
          <a:p>
            <a:endParaRPr lang="pt-BR" sz="2400" dirty="0">
              <a:latin typeface="Montserrat" panose="00000500000000000000" pitchFamily="2" charset="0"/>
            </a:endParaRPr>
          </a:p>
          <a:p>
            <a:r>
              <a:rPr lang="pt-BR" sz="2400" dirty="0">
                <a:latin typeface="Montserrat" panose="00000500000000000000" pitchFamily="2" charset="0"/>
              </a:rPr>
              <a:t>📧 contato@nexaia.com.br </a:t>
            </a:r>
          </a:p>
          <a:p>
            <a:r>
              <a:rPr lang="pt-BR" sz="2400" dirty="0">
                <a:latin typeface="Montserrat" panose="00000500000000000000" pitchFamily="2" charset="0"/>
              </a:rPr>
              <a:t>🌐 www.nexaia.com.br </a:t>
            </a:r>
          </a:p>
          <a:p>
            <a:r>
              <a:rPr lang="pt-BR" sz="2400" dirty="0">
                <a:latin typeface="Montserrat" panose="00000500000000000000" pitchFamily="2" charset="0"/>
              </a:rPr>
              <a:t>📱 (11) 98765-4321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A9EFE0F-C9D0-926D-D7CA-77BC409E7597}"/>
              </a:ext>
            </a:extLst>
          </p:cNvPr>
          <p:cNvSpPr txBox="1"/>
          <p:nvPr/>
        </p:nvSpPr>
        <p:spPr>
          <a:xfrm>
            <a:off x="3657600" y="39301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15" name="Imagem 14" descr="Tela de um computador&#10;&#10;O conteúdo gerado por IA pode estar incorreto.">
            <a:extLst>
              <a:ext uri="{FF2B5EF4-FFF2-40B4-BE49-F238E27FC236}">
                <a16:creationId xmlns:a16="http://schemas.microsoft.com/office/drawing/2014/main" id="{FBF79080-76E2-C0DD-C694-BD0BFA425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118" y="795197"/>
            <a:ext cx="5311364" cy="663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54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294341A-EFEF-2E38-82FA-F0CE2BD3A7F8}"/>
              </a:ext>
            </a:extLst>
          </p:cNvPr>
          <p:cNvSpPr/>
          <p:nvPr/>
        </p:nvSpPr>
        <p:spPr>
          <a:xfrm>
            <a:off x="11764537" y="6710479"/>
            <a:ext cx="3356517" cy="2012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pt-BR" sz="320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Portal Fiscal NEXA IA</a:t>
            </a:r>
            <a:endParaRPr lang="en-US" sz="32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503EEFF-5F18-6455-1D71-A16F11DEA82C}"/>
              </a:ext>
            </a:extLst>
          </p:cNvPr>
          <p:cNvSpPr/>
          <p:nvPr/>
        </p:nvSpPr>
        <p:spPr>
          <a:xfrm>
            <a:off x="4700811" y="3478018"/>
            <a:ext cx="8175370" cy="2012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pt-BR" sz="720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Obrigado!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47837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C853D65-AAA6-8B30-E3D3-E3F800A4A7B1}"/>
              </a:ext>
            </a:extLst>
          </p:cNvPr>
          <p:cNvSpPr/>
          <p:nvPr/>
        </p:nvSpPr>
        <p:spPr>
          <a:xfrm>
            <a:off x="516448" y="2168904"/>
            <a:ext cx="6534615" cy="224139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ext 0"/>
          <p:cNvSpPr/>
          <p:nvPr/>
        </p:nvSpPr>
        <p:spPr>
          <a:xfrm>
            <a:off x="793790" y="636114"/>
            <a:ext cx="118492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pt-BR" sz="445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 A Dor Fiscal das Empresas Brasileiras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03230" y="2475572"/>
            <a:ext cx="5754048" cy="1553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400" b="1" dirty="0"/>
              <a:t>Tempo Desperdiçado</a:t>
            </a:r>
          </a:p>
          <a:p>
            <a:r>
              <a:rPr lang="pt-BR" sz="2400" dirty="0"/>
              <a:t>8 horas/mês consultando </a:t>
            </a:r>
            <a:r>
              <a:rPr lang="pt-BR" sz="2400" dirty="0" err="1"/>
              <a:t>XMLs</a:t>
            </a:r>
            <a:r>
              <a:rPr lang="pt-BR" sz="2400" dirty="0"/>
              <a:t> manualmente</a:t>
            </a:r>
            <a:br>
              <a:rPr lang="pt-BR" sz="2400" dirty="0"/>
            </a:br>
            <a:br>
              <a:rPr lang="pt-BR" sz="2400" dirty="0"/>
            </a:br>
            <a:r>
              <a:rPr lang="pt-BR" sz="2400" b="1" dirty="0"/>
              <a:t>= R$ 2.400 em custo de oportunidade</a:t>
            </a:r>
            <a:endParaRPr lang="pt-BR" sz="24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895087E2-F2FF-714A-83C6-385BA3390F90}"/>
              </a:ext>
            </a:extLst>
          </p:cNvPr>
          <p:cNvSpPr/>
          <p:nvPr/>
        </p:nvSpPr>
        <p:spPr>
          <a:xfrm>
            <a:off x="13466328" y="7224613"/>
            <a:ext cx="74056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Montserrat" panose="00000500000000000000" pitchFamily="2" charset="0"/>
                <a:ea typeface="Instrument Sans Bold" pitchFamily="34" charset="-122"/>
                <a:cs typeface="Instrument Sans Bold" pitchFamily="34" charset="-120"/>
              </a:rPr>
              <a:t>NEXA</a:t>
            </a:r>
            <a:endParaRPr lang="en-US" sz="2200" dirty="0"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F23D935-465F-9397-732A-75762336F48A}"/>
              </a:ext>
            </a:extLst>
          </p:cNvPr>
          <p:cNvSpPr txBox="1"/>
          <p:nvPr/>
        </p:nvSpPr>
        <p:spPr>
          <a:xfrm>
            <a:off x="903229" y="1280565"/>
            <a:ext cx="9367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effectLst/>
                <a:latin typeface="+mj-lt"/>
              </a:rPr>
              <a:t>90% das empresas enfrentaram problemas fiscais e contábeis em 2024</a:t>
            </a:r>
            <a:endParaRPr lang="pt-BR" sz="2400" dirty="0">
              <a:latin typeface="+mj-lt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F9D27D2-4BB6-FFD1-FD93-8147298274DF}"/>
              </a:ext>
            </a:extLst>
          </p:cNvPr>
          <p:cNvSpPr/>
          <p:nvPr/>
        </p:nvSpPr>
        <p:spPr>
          <a:xfrm>
            <a:off x="516448" y="4698339"/>
            <a:ext cx="6534615" cy="224139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A4F4D526-0594-3214-FFEF-31EF8988DB2F}"/>
              </a:ext>
            </a:extLst>
          </p:cNvPr>
          <p:cNvSpPr/>
          <p:nvPr/>
        </p:nvSpPr>
        <p:spPr>
          <a:xfrm>
            <a:off x="903230" y="5005007"/>
            <a:ext cx="5754048" cy="1553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400" b="1" dirty="0"/>
              <a:t>Risco Fiscal 2026</a:t>
            </a:r>
          </a:p>
          <a:p>
            <a:r>
              <a:rPr lang="pt-BR" sz="2400" dirty="0"/>
              <a:t>Reforma Tributária: multas de 2% a 30%</a:t>
            </a:r>
          </a:p>
          <a:p>
            <a:endParaRPr lang="pt-BR" sz="2400" b="1" dirty="0"/>
          </a:p>
          <a:p>
            <a:r>
              <a:rPr lang="pt-BR" sz="2400" b="1" dirty="0"/>
              <a:t>Fiscalização 100% digital em tempo real</a:t>
            </a:r>
            <a:endParaRPr lang="pt-BR" sz="2400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9E7AD92-C868-B189-7A47-C44044DA4CF6}"/>
              </a:ext>
            </a:extLst>
          </p:cNvPr>
          <p:cNvSpPr/>
          <p:nvPr/>
        </p:nvSpPr>
        <p:spPr>
          <a:xfrm>
            <a:off x="7553317" y="2168345"/>
            <a:ext cx="6534615" cy="224139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696FF57A-6668-8E2B-F1AA-7817A752DB64}"/>
              </a:ext>
            </a:extLst>
          </p:cNvPr>
          <p:cNvSpPr/>
          <p:nvPr/>
        </p:nvSpPr>
        <p:spPr>
          <a:xfrm>
            <a:off x="7940099" y="2475013"/>
            <a:ext cx="5754048" cy="1553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400" b="1" dirty="0"/>
              <a:t>Dados Invisíveis</a:t>
            </a:r>
          </a:p>
          <a:p>
            <a:r>
              <a:rPr lang="pt-BR" sz="2400" dirty="0" err="1"/>
              <a:t>XMLs</a:t>
            </a:r>
            <a:r>
              <a:rPr lang="pt-BR" sz="2400" dirty="0"/>
              <a:t> e </a:t>
            </a:r>
            <a:r>
              <a:rPr lang="pt-BR" sz="2400" dirty="0" err="1"/>
              <a:t>PDFs</a:t>
            </a:r>
            <a:r>
              <a:rPr lang="pt-BR" sz="2400" dirty="0"/>
              <a:t> dispersos sem centralização</a:t>
            </a:r>
          </a:p>
          <a:p>
            <a:endParaRPr lang="pt-BR" sz="2400" b="1" dirty="0"/>
          </a:p>
          <a:p>
            <a:r>
              <a:rPr lang="pt-BR" sz="2400" b="1" dirty="0"/>
              <a:t>= ZERO visibilidade de carga tributária</a:t>
            </a:r>
            <a:endParaRPr lang="pt-BR" sz="2400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A1E390A-8FF0-7D79-F883-B7941C22A9E8}"/>
              </a:ext>
            </a:extLst>
          </p:cNvPr>
          <p:cNvSpPr/>
          <p:nvPr/>
        </p:nvSpPr>
        <p:spPr>
          <a:xfrm>
            <a:off x="7553317" y="4696479"/>
            <a:ext cx="6534615" cy="224139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F53A4527-C4E7-8D48-736B-F43C45013B6E}"/>
              </a:ext>
            </a:extLst>
          </p:cNvPr>
          <p:cNvSpPr/>
          <p:nvPr/>
        </p:nvSpPr>
        <p:spPr>
          <a:xfrm>
            <a:off x="7940099" y="5003147"/>
            <a:ext cx="5754048" cy="1553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400" b="1" dirty="0"/>
              <a:t>Dependência do Contador</a:t>
            </a:r>
          </a:p>
          <a:p>
            <a:r>
              <a:rPr lang="pt-BR" sz="2400" b="1" dirty="0"/>
              <a:t>15 consultas/mês para dúvidas básicas</a:t>
            </a:r>
          </a:p>
          <a:p>
            <a:endParaRPr lang="pt-BR" sz="2400" b="1" dirty="0"/>
          </a:p>
          <a:p>
            <a:r>
              <a:rPr lang="pt-BR" sz="2400" b="1" dirty="0"/>
              <a:t>= R$ 3.000/ano em consultorias evitáveis</a:t>
            </a:r>
            <a:endParaRPr lang="pt-BR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olhas sob o mar em água do mar verde cristalina debaixo d'água fundo largo  do oceano azul Real natur | Foto Premium">
            <a:extLst>
              <a:ext uri="{FF2B5EF4-FFF2-40B4-BE49-F238E27FC236}">
                <a16:creationId xmlns:a16="http://schemas.microsoft.com/office/drawing/2014/main" id="{F4FBA679-A0E4-DFD3-6682-3B2AFE053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96412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/>
          <p:cNvSpPr/>
          <p:nvPr/>
        </p:nvSpPr>
        <p:spPr>
          <a:xfrm>
            <a:off x="6088463" y="654844"/>
            <a:ext cx="8143729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pt-BR" sz="375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Oceano Azul: Mercado Trilionário Inexplorado</a:t>
            </a:r>
            <a:endParaRPr lang="en-US" sz="3750" dirty="0"/>
          </a:p>
        </p:txBody>
      </p:sp>
      <p:sp>
        <p:nvSpPr>
          <p:cNvPr id="7" name="Text 4"/>
          <p:cNvSpPr/>
          <p:nvPr/>
        </p:nvSpPr>
        <p:spPr>
          <a:xfrm>
            <a:off x="6063165" y="2310903"/>
            <a:ext cx="8143729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000"/>
              </a:lnSpc>
            </a:pPr>
            <a:r>
              <a:rPr lang="pt-BR" sz="2400" dirty="0"/>
              <a:t>A Reforma Tributária 2026 cria urgência sem precedentes</a:t>
            </a:r>
            <a:endParaRPr lang="en-US" sz="6000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E9F951E2-44B9-51D0-EAB4-131326E94149}"/>
              </a:ext>
            </a:extLst>
          </p:cNvPr>
          <p:cNvSpPr/>
          <p:nvPr/>
        </p:nvSpPr>
        <p:spPr>
          <a:xfrm>
            <a:off x="13466328" y="7224613"/>
            <a:ext cx="74056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Montserrat" panose="00000500000000000000" pitchFamily="2" charset="0"/>
                <a:ea typeface="Instrument Sans Bold" pitchFamily="34" charset="-122"/>
                <a:cs typeface="Instrument Sans Bold" pitchFamily="34" charset="-120"/>
              </a:rPr>
              <a:t>NEXA</a:t>
            </a:r>
            <a:endParaRPr lang="en-US" sz="2200" dirty="0">
              <a:latin typeface="Montserrat" panose="000005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2CF9C27-7714-DE46-24CF-14C35E22F38F}"/>
              </a:ext>
            </a:extLst>
          </p:cNvPr>
          <p:cNvSpPr txBox="1"/>
          <p:nvPr/>
        </p:nvSpPr>
        <p:spPr>
          <a:xfrm>
            <a:off x="6936058" y="3325889"/>
            <a:ext cx="2074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tx2"/>
                </a:solidFill>
              </a:rPr>
              <a:t>18.2M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E23B5C9-550B-5637-87BD-A1CBA8121A22}"/>
              </a:ext>
            </a:extLst>
          </p:cNvPr>
          <p:cNvSpPr txBox="1"/>
          <p:nvPr/>
        </p:nvSpPr>
        <p:spPr>
          <a:xfrm>
            <a:off x="6529038" y="4249219"/>
            <a:ext cx="2888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Empresas no Simples Nacional (84% do Brasil)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26674BB-9EF0-30E6-3A9E-3D79438233C1}"/>
              </a:ext>
            </a:extLst>
          </p:cNvPr>
          <p:cNvSpPr txBox="1"/>
          <p:nvPr/>
        </p:nvSpPr>
        <p:spPr>
          <a:xfrm>
            <a:off x="10249829" y="3325889"/>
            <a:ext cx="2741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tx2"/>
                </a:solidFill>
              </a:rPr>
              <a:t>R$ 158Bi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07A8ACA-5AD7-445D-B82C-7CDEF041CD45}"/>
              </a:ext>
            </a:extLst>
          </p:cNvPr>
          <p:cNvSpPr txBox="1"/>
          <p:nvPr/>
        </p:nvSpPr>
        <p:spPr>
          <a:xfrm>
            <a:off x="10088136" y="4387718"/>
            <a:ext cx="328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Mercado de Serviços Contábeis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9E93BE2-E798-FEE0-6078-E168B2455D1B}"/>
              </a:ext>
            </a:extLst>
          </p:cNvPr>
          <p:cNvSpPr txBox="1"/>
          <p:nvPr/>
        </p:nvSpPr>
        <p:spPr>
          <a:xfrm>
            <a:off x="7088458" y="5154964"/>
            <a:ext cx="2568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tx2"/>
                </a:solidFill>
              </a:rPr>
              <a:t>98.000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1771F25-2B95-16F7-321F-B7D74B3BFC44}"/>
              </a:ext>
            </a:extLst>
          </p:cNvPr>
          <p:cNvSpPr txBox="1"/>
          <p:nvPr/>
        </p:nvSpPr>
        <p:spPr>
          <a:xfrm>
            <a:off x="6681438" y="6078294"/>
            <a:ext cx="288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Escritórios Contábeis Ativos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E5FEE0B-D3F0-55A2-9433-EE4FF9AC9207}"/>
              </a:ext>
            </a:extLst>
          </p:cNvPr>
          <p:cNvSpPr txBox="1"/>
          <p:nvPr/>
        </p:nvSpPr>
        <p:spPr>
          <a:xfrm>
            <a:off x="10656849" y="5122698"/>
            <a:ext cx="2568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tx2"/>
                </a:solidFill>
              </a:rPr>
              <a:t>538.612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A613693-4566-9757-3F06-CF6F9508888F}"/>
              </a:ext>
            </a:extLst>
          </p:cNvPr>
          <p:cNvSpPr txBox="1"/>
          <p:nvPr/>
        </p:nvSpPr>
        <p:spPr>
          <a:xfrm>
            <a:off x="10249829" y="6046028"/>
            <a:ext cx="288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Profissionais Certificado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6F5831E-F299-075A-9293-CABE4739294A}"/>
              </a:ext>
            </a:extLst>
          </p:cNvPr>
          <p:cNvSpPr txBox="1"/>
          <p:nvPr/>
        </p:nvSpPr>
        <p:spPr>
          <a:xfrm>
            <a:off x="270881" y="2126733"/>
            <a:ext cx="4944637" cy="5147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500"/>
              </a:spcAft>
              <a:buNone/>
            </a:pPr>
            <a:r>
              <a:rPr lang="pt-BR" sz="3200" b="1" i="0" dirty="0">
                <a:solidFill>
                  <a:schemeClr val="accent1"/>
                </a:solidFill>
                <a:effectLst/>
              </a:rPr>
              <a:t>Janela de Oportunidade: AGORA</a:t>
            </a:r>
          </a:p>
          <a:p>
            <a:pPr algn="ctr">
              <a:buNone/>
            </a:pPr>
            <a:r>
              <a:rPr lang="pt-BR" sz="2800" b="1" i="0" dirty="0">
                <a:effectLst/>
              </a:rPr>
              <a:t>2026:</a:t>
            </a:r>
            <a:r>
              <a:rPr lang="pt-BR" sz="2800" b="0" i="0" dirty="0">
                <a:effectLst/>
              </a:rPr>
              <a:t> IBS/CBS + Fiscalização Digital Total</a:t>
            </a:r>
          </a:p>
          <a:p>
            <a:pPr algn="ctr">
              <a:buNone/>
            </a:pPr>
            <a:br>
              <a:rPr lang="pt-BR" sz="2800" b="0" i="0" dirty="0">
                <a:effectLst/>
              </a:rPr>
            </a:br>
            <a:r>
              <a:rPr lang="pt-BR" sz="2800" b="1" i="0" dirty="0">
                <a:effectLst/>
              </a:rPr>
              <a:t>Empresas sem automação = Risco fiscal exponencial</a:t>
            </a:r>
          </a:p>
          <a:p>
            <a:pPr algn="ctr">
              <a:buNone/>
            </a:pPr>
            <a:endParaRPr lang="pt-BR" sz="2800" b="1" dirty="0"/>
          </a:p>
          <a:p>
            <a:pPr algn="ctr">
              <a:buNone/>
            </a:pPr>
            <a:br>
              <a:rPr lang="pt-BR" sz="2800" b="0" i="0" dirty="0">
                <a:effectLst/>
              </a:rPr>
            </a:br>
            <a:r>
              <a:rPr lang="pt-BR" sz="2800" b="1" i="0" dirty="0">
                <a:effectLst/>
              </a:rPr>
              <a:t>Somos pioneiros em IA Conversacional para tributos</a:t>
            </a:r>
            <a:endParaRPr lang="pt-BR" sz="2800" b="0" i="0" dirty="0">
              <a:effectLst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C0C04D7-A1BD-1637-DCC4-B8158DE6B4AB}"/>
              </a:ext>
            </a:extLst>
          </p:cNvPr>
          <p:cNvSpPr txBox="1"/>
          <p:nvPr/>
        </p:nvSpPr>
        <p:spPr>
          <a:xfrm>
            <a:off x="8313233" y="7775336"/>
            <a:ext cx="6139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i="1" dirty="0">
                <a:effectLst/>
              </a:rPr>
              <a:t>Fontes: Receita Federal </a:t>
            </a:r>
            <a:r>
              <a:rPr lang="pt-BR" sz="1400" b="0" i="1" dirty="0" err="1">
                <a:effectLst/>
              </a:rPr>
              <a:t>jan</a:t>
            </a:r>
            <a:r>
              <a:rPr lang="pt-BR" sz="1400" b="0" i="1" dirty="0">
                <a:effectLst/>
              </a:rPr>
              <a:t>/2025, ROIT 2020, CFC out/2025</a:t>
            </a:r>
            <a:endParaRPr lang="pt-BR" sz="1400" dirty="0"/>
          </a:p>
        </p:txBody>
      </p:sp>
      <p:pic>
        <p:nvPicPr>
          <p:cNvPr id="28" name="Gráfico 27" descr="Foguete com preenchimento sólido">
            <a:extLst>
              <a:ext uri="{FF2B5EF4-FFF2-40B4-BE49-F238E27FC236}">
                <a16:creationId xmlns:a16="http://schemas.microsoft.com/office/drawing/2014/main" id="{F991C0BF-BD1A-A7FB-D004-AD9D84852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3315" y="544375"/>
            <a:ext cx="1529680" cy="15296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527476"/>
            <a:ext cx="1194090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Nossa Solução: 3 Pilares </a:t>
            </a:r>
            <a:r>
              <a:rPr lang="en-US" sz="4450" dirty="0" err="1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Tecnológicos</a:t>
            </a:r>
            <a:endParaRPr lang="en-US" sz="4450" dirty="0"/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D580CD81-E578-0578-7549-C14FA29BCA4C}"/>
              </a:ext>
            </a:extLst>
          </p:cNvPr>
          <p:cNvSpPr/>
          <p:nvPr/>
        </p:nvSpPr>
        <p:spPr>
          <a:xfrm>
            <a:off x="13466328" y="7224613"/>
            <a:ext cx="74056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0"/>
                <a:ea typeface="Instrument Sans Bold" pitchFamily="34" charset="-122"/>
                <a:cs typeface="Instrument Sans Bold" pitchFamily="34" charset="-120"/>
              </a:rPr>
              <a:t>NEXA</a:t>
            </a:r>
            <a:endParaRPr lang="en-US" sz="2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900157E-6E17-8A55-0645-808F085C527C}"/>
              </a:ext>
            </a:extLst>
          </p:cNvPr>
          <p:cNvSpPr txBox="1"/>
          <p:nvPr/>
        </p:nvSpPr>
        <p:spPr>
          <a:xfrm>
            <a:off x="793790" y="1212224"/>
            <a:ext cx="9058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i="0" dirty="0">
                <a:effectLst/>
              </a:rPr>
              <a:t>IA Conversacional + Dashboards Visuais + Automação Total</a:t>
            </a:r>
            <a:endParaRPr lang="pt-BR" sz="2400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51008AE-4FFA-7F86-8E12-37152CF4F58A}"/>
              </a:ext>
            </a:extLst>
          </p:cNvPr>
          <p:cNvSpPr/>
          <p:nvPr/>
        </p:nvSpPr>
        <p:spPr>
          <a:xfrm>
            <a:off x="679371" y="2088026"/>
            <a:ext cx="12786957" cy="178978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B37C65C-3E82-16B9-0EB2-3E4B1C13B412}"/>
              </a:ext>
            </a:extLst>
          </p:cNvPr>
          <p:cNvSpPr txBox="1"/>
          <p:nvPr/>
        </p:nvSpPr>
        <p:spPr>
          <a:xfrm>
            <a:off x="1188835" y="2292358"/>
            <a:ext cx="11117766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pt-BR" sz="2000" b="1" i="0" dirty="0">
                <a:effectLst/>
              </a:rPr>
              <a:t>PILAR 1: IA Conversacional com Memória</a:t>
            </a:r>
          </a:p>
          <a:p>
            <a:pPr algn="l">
              <a:buNone/>
            </a:pPr>
            <a:r>
              <a:rPr lang="pt-BR" sz="2000" b="1" i="0" dirty="0">
                <a:effectLst/>
              </a:rPr>
              <a:t>Google Gemini 2.0 Flash</a:t>
            </a:r>
            <a:r>
              <a:rPr lang="pt-BR" sz="2000" b="0" i="0" dirty="0">
                <a:effectLst/>
              </a:rPr>
              <a:t> - Responde: "Qual minha faixa do Simples?"</a:t>
            </a:r>
            <a:br>
              <a:rPr lang="pt-BR" sz="2000" b="0" i="0" dirty="0">
                <a:effectLst/>
              </a:rPr>
            </a:br>
            <a:r>
              <a:rPr lang="pt-BR" sz="2000" b="0" i="0" dirty="0">
                <a:effectLst/>
              </a:rPr>
              <a:t>→ Analisa RBT12 + regime + notas fiscais automaticamente</a:t>
            </a:r>
            <a:br>
              <a:rPr lang="pt-BR" sz="2000" b="0" i="0" dirty="0">
                <a:effectLst/>
              </a:rPr>
            </a:br>
            <a:r>
              <a:rPr lang="pt-BR" sz="2000" b="0" i="0" dirty="0">
                <a:effectLst/>
              </a:rPr>
              <a:t>→ Resposta estruturada: Resumo + Análise + Alertas + Recomendações + Base Legal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5722303-A979-1ED4-8A1C-4849FC901F44}"/>
              </a:ext>
            </a:extLst>
          </p:cNvPr>
          <p:cNvSpPr/>
          <p:nvPr/>
        </p:nvSpPr>
        <p:spPr>
          <a:xfrm>
            <a:off x="636821" y="4086302"/>
            <a:ext cx="6239136" cy="251798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353E81C-5CAE-5A54-514F-B00E9ACDAE6B}"/>
              </a:ext>
            </a:extLst>
          </p:cNvPr>
          <p:cNvSpPr txBox="1"/>
          <p:nvPr/>
        </p:nvSpPr>
        <p:spPr>
          <a:xfrm>
            <a:off x="1203786" y="4212480"/>
            <a:ext cx="5549508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pt-BR" sz="2000" b="1" i="0" dirty="0">
                <a:effectLst/>
              </a:rPr>
              <a:t>PILAR 2: Dashboard Fiscal Visual (DIFERENCIAL!)</a:t>
            </a:r>
          </a:p>
          <a:p>
            <a:pPr algn="l">
              <a:spcAft>
                <a:spcPts val="600"/>
              </a:spcAft>
              <a:buNone/>
            </a:pPr>
            <a:r>
              <a:rPr lang="pt-BR" sz="2000" b="1" i="0" dirty="0">
                <a:effectLst/>
              </a:rPr>
              <a:t>3 Gráficos Estratégicos Chart.js 4.4:</a:t>
            </a:r>
          </a:p>
          <a:p>
            <a:pPr algn="l">
              <a:spcAft>
                <a:spcPts val="600"/>
              </a:spcAft>
              <a:buNone/>
            </a:pPr>
            <a:r>
              <a:rPr lang="pt-BR" sz="2000" b="1" i="0" dirty="0">
                <a:effectLst/>
              </a:rPr>
              <a:t>• Classificação Entrada/Saída (</a:t>
            </a:r>
            <a:r>
              <a:rPr lang="pt-BR" sz="2000" b="1" i="0" dirty="0" err="1">
                <a:effectLst/>
              </a:rPr>
              <a:t>Doughnut</a:t>
            </a:r>
            <a:r>
              <a:rPr lang="pt-BR" sz="2000" b="1" i="0" dirty="0">
                <a:effectLst/>
              </a:rPr>
              <a:t> Chart)</a:t>
            </a:r>
          </a:p>
          <a:p>
            <a:pPr algn="l">
              <a:spcAft>
                <a:spcPts val="600"/>
              </a:spcAft>
              <a:buNone/>
            </a:pPr>
            <a:r>
              <a:rPr lang="pt-BR" sz="2000" b="1" i="0" dirty="0">
                <a:effectLst/>
              </a:rPr>
              <a:t>• Impostos ICMS/PIS/COFINS (Bar Chart)</a:t>
            </a:r>
          </a:p>
          <a:p>
            <a:pPr algn="l">
              <a:spcAft>
                <a:spcPts val="600"/>
              </a:spcAft>
              <a:buNone/>
            </a:pPr>
            <a:r>
              <a:rPr lang="pt-BR" sz="2000" b="1" i="0" dirty="0">
                <a:effectLst/>
              </a:rPr>
              <a:t>• Carga Tributária por </a:t>
            </a:r>
            <a:r>
              <a:rPr lang="pt-BR" sz="2000" b="1" i="0" dirty="0" err="1">
                <a:effectLst/>
              </a:rPr>
              <a:t>NFe</a:t>
            </a:r>
            <a:r>
              <a:rPr lang="pt-BR" sz="2000" b="1" i="0" dirty="0">
                <a:effectLst/>
              </a:rPr>
              <a:t> (</a:t>
            </a:r>
            <a:r>
              <a:rPr lang="pt-BR" sz="2000" b="1" i="0" dirty="0" err="1">
                <a:effectLst/>
              </a:rPr>
              <a:t>Stacked</a:t>
            </a:r>
            <a:r>
              <a:rPr lang="pt-BR" sz="2000" b="1" i="0" dirty="0">
                <a:effectLst/>
              </a:rPr>
              <a:t> Bar)</a:t>
            </a:r>
          </a:p>
          <a:p>
            <a:pPr algn="l">
              <a:spcAft>
                <a:spcPts val="600"/>
              </a:spcAft>
              <a:buNone/>
            </a:pPr>
            <a:r>
              <a:rPr lang="pt-BR" sz="2000" b="1" i="0" dirty="0">
                <a:effectLst/>
              </a:rPr>
              <a:t>→ Identifica economias em 30 segundos</a:t>
            </a:r>
            <a:endParaRPr lang="pt-BR" sz="2000" b="0" i="0" dirty="0">
              <a:effectLst/>
            </a:endParaRP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181BD6C5-F809-74DC-05BA-12B1AE035037}"/>
              </a:ext>
            </a:extLst>
          </p:cNvPr>
          <p:cNvSpPr/>
          <p:nvPr/>
        </p:nvSpPr>
        <p:spPr>
          <a:xfrm>
            <a:off x="7145416" y="4086302"/>
            <a:ext cx="6239136" cy="251798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C183866-F276-2A46-7A45-158EF60D2D03}"/>
              </a:ext>
            </a:extLst>
          </p:cNvPr>
          <p:cNvSpPr txBox="1"/>
          <p:nvPr/>
        </p:nvSpPr>
        <p:spPr>
          <a:xfrm>
            <a:off x="7712381" y="4212480"/>
            <a:ext cx="554950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pt-BR" sz="2000" b="1" i="0" dirty="0">
                <a:effectLst/>
              </a:rPr>
              <a:t>PILAR 3: Processamento Inteligente</a:t>
            </a:r>
          </a:p>
          <a:p>
            <a:pPr algn="l">
              <a:spcAft>
                <a:spcPts val="600"/>
              </a:spcAft>
              <a:buNone/>
            </a:pPr>
            <a:r>
              <a:rPr lang="pt-BR" sz="2000" b="1" i="0" dirty="0">
                <a:effectLst/>
              </a:rPr>
              <a:t>Upload de 50 </a:t>
            </a:r>
            <a:r>
              <a:rPr lang="pt-BR" sz="2000" b="1" i="0" dirty="0" err="1">
                <a:effectLst/>
              </a:rPr>
              <a:t>XMLs</a:t>
            </a:r>
            <a:r>
              <a:rPr lang="pt-BR" sz="2000" b="1" i="0" dirty="0">
                <a:effectLst/>
              </a:rPr>
              <a:t>/</a:t>
            </a:r>
            <a:r>
              <a:rPr lang="pt-BR" sz="2000" b="1" i="0" dirty="0" err="1">
                <a:effectLst/>
              </a:rPr>
              <a:t>PDFs</a:t>
            </a:r>
            <a:r>
              <a:rPr lang="pt-BR" sz="2000" b="1" i="0" dirty="0">
                <a:effectLst/>
              </a:rPr>
              <a:t> em 2 minutos</a:t>
            </a:r>
          </a:p>
          <a:p>
            <a:pPr algn="l">
              <a:spcAft>
                <a:spcPts val="600"/>
              </a:spcAft>
              <a:buNone/>
            </a:pPr>
            <a:r>
              <a:rPr lang="pt-BR" sz="2000" b="1" i="0" dirty="0">
                <a:effectLst/>
              </a:rPr>
              <a:t>→ OCR via Google Gemini para </a:t>
            </a:r>
            <a:r>
              <a:rPr lang="pt-BR" sz="2000" b="1" i="0" dirty="0" err="1">
                <a:effectLst/>
              </a:rPr>
              <a:t>PDFs</a:t>
            </a:r>
            <a:r>
              <a:rPr lang="pt-BR" sz="2000" b="1" i="0" dirty="0">
                <a:effectLst/>
              </a:rPr>
              <a:t> não-estruturados</a:t>
            </a:r>
          </a:p>
          <a:p>
            <a:pPr algn="l">
              <a:spcAft>
                <a:spcPts val="600"/>
              </a:spcAft>
              <a:buNone/>
            </a:pPr>
            <a:r>
              <a:rPr lang="pt-BR" sz="2000" b="1" i="0" dirty="0">
                <a:effectLst/>
              </a:rPr>
              <a:t>→ </a:t>
            </a:r>
            <a:r>
              <a:rPr lang="pt-BR" sz="2000" b="1" i="0" dirty="0" err="1">
                <a:effectLst/>
              </a:rPr>
              <a:t>Deduplica</a:t>
            </a:r>
            <a:r>
              <a:rPr lang="pt-BR" sz="2000" b="1" i="0" dirty="0">
                <a:effectLst/>
              </a:rPr>
              <a:t> por chave </a:t>
            </a:r>
            <a:r>
              <a:rPr lang="pt-BR" sz="2000" b="1" i="0" dirty="0" err="1">
                <a:effectLst/>
              </a:rPr>
              <a:t>NFe</a:t>
            </a:r>
            <a:r>
              <a:rPr lang="pt-BR" sz="2000" b="1" i="0" dirty="0">
                <a:effectLst/>
              </a:rPr>
              <a:t> automaticamente</a:t>
            </a:r>
          </a:p>
          <a:p>
            <a:pPr algn="l">
              <a:spcAft>
                <a:spcPts val="600"/>
              </a:spcAft>
              <a:buNone/>
            </a:pPr>
            <a:r>
              <a:rPr lang="pt-BR" sz="2000" b="1" i="0" dirty="0">
                <a:effectLst/>
              </a:rPr>
              <a:t>→ Elimina 100% da digitação manual</a:t>
            </a:r>
            <a:endParaRPr lang="pt-BR" sz="2000" b="0" i="0" dirty="0">
              <a:effectLst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8CCC863-49A6-7D37-EAA3-0DB367C29EF8}"/>
              </a:ext>
            </a:extLst>
          </p:cNvPr>
          <p:cNvSpPr/>
          <p:nvPr/>
        </p:nvSpPr>
        <p:spPr>
          <a:xfrm>
            <a:off x="793790" y="527476"/>
            <a:ext cx="1194090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pt-BR" sz="445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Como Funciona: Jornada do Usuário</a:t>
            </a:r>
            <a:endParaRPr lang="en-US" sz="445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2FC1C46-BAFA-0446-88D1-BCDBF7DE07BC}"/>
              </a:ext>
            </a:extLst>
          </p:cNvPr>
          <p:cNvSpPr txBox="1"/>
          <p:nvPr/>
        </p:nvSpPr>
        <p:spPr>
          <a:xfrm>
            <a:off x="793789" y="1118759"/>
            <a:ext cx="9420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effectLst/>
                <a:latin typeface="+mj-lt"/>
              </a:rPr>
              <a:t>6 passos para transformar dados fiscais em decisões estratégicas</a:t>
            </a:r>
            <a:endParaRPr lang="pt-BR" sz="2400" dirty="0">
              <a:latin typeface="+mj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360D534-FB70-C50A-7FE0-599280B30F12}"/>
              </a:ext>
            </a:extLst>
          </p:cNvPr>
          <p:cNvSpPr txBox="1"/>
          <p:nvPr/>
        </p:nvSpPr>
        <p:spPr>
          <a:xfrm>
            <a:off x="2484669" y="1934150"/>
            <a:ext cx="895443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/>
              <a:t>Cadastro Inteligente</a:t>
            </a:r>
          </a:p>
          <a:p>
            <a:r>
              <a:rPr lang="pt-BR" dirty="0"/>
              <a:t>CNPJ validado via API pública → Dados fiscais (regime, natureza jurídica) pré-carregados</a:t>
            </a:r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EEE9B93D-8D6D-40D9-0844-53B70C323D10}"/>
              </a:ext>
            </a:extLst>
          </p:cNvPr>
          <p:cNvSpPr/>
          <p:nvPr/>
        </p:nvSpPr>
        <p:spPr>
          <a:xfrm>
            <a:off x="825191" y="1934151"/>
            <a:ext cx="1527716" cy="800219"/>
          </a:xfrm>
          <a:prstGeom prst="homePlate">
            <a:avLst/>
          </a:prstGeom>
          <a:solidFill>
            <a:srgbClr val="ADCD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dirty="0"/>
              <a:t>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66867C7-798F-DE64-1FEE-15507562D776}"/>
              </a:ext>
            </a:extLst>
          </p:cNvPr>
          <p:cNvSpPr txBox="1"/>
          <p:nvPr/>
        </p:nvSpPr>
        <p:spPr>
          <a:xfrm>
            <a:off x="2484669" y="2952248"/>
            <a:ext cx="895443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/>
              <a:t>Configuração RBT12</a:t>
            </a:r>
          </a:p>
          <a:p>
            <a:r>
              <a:rPr lang="pt-BR" dirty="0"/>
              <a:t>Usuário informa Receita Bruta 12 meses (ou calculamos automaticamente somando notas)</a:t>
            </a:r>
            <a:endParaRPr lang="pt-BR" sz="1200" dirty="0"/>
          </a:p>
        </p:txBody>
      </p:sp>
      <p:sp>
        <p:nvSpPr>
          <p:cNvPr id="12" name="Seta: Pentágono 11">
            <a:extLst>
              <a:ext uri="{FF2B5EF4-FFF2-40B4-BE49-F238E27FC236}">
                <a16:creationId xmlns:a16="http://schemas.microsoft.com/office/drawing/2014/main" id="{8377BF7F-7920-293C-A9E5-2C49A8455A0E}"/>
              </a:ext>
            </a:extLst>
          </p:cNvPr>
          <p:cNvSpPr/>
          <p:nvPr/>
        </p:nvSpPr>
        <p:spPr>
          <a:xfrm>
            <a:off x="825191" y="2952249"/>
            <a:ext cx="1527716" cy="800219"/>
          </a:xfrm>
          <a:prstGeom prst="homePlate">
            <a:avLst/>
          </a:prstGeom>
          <a:solidFill>
            <a:srgbClr val="ADCD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dirty="0"/>
              <a:t>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640E402-53CC-679B-199A-10770E9B1A5F}"/>
              </a:ext>
            </a:extLst>
          </p:cNvPr>
          <p:cNvSpPr txBox="1"/>
          <p:nvPr/>
        </p:nvSpPr>
        <p:spPr>
          <a:xfrm>
            <a:off x="2484669" y="3873838"/>
            <a:ext cx="89544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/>
              <a:t>Upload de Notas Fiscais</a:t>
            </a:r>
          </a:p>
          <a:p>
            <a:r>
              <a:rPr lang="pt-BR" dirty="0"/>
              <a:t>Arraste e solte os arquivos </a:t>
            </a:r>
            <a:r>
              <a:rPr lang="pt-BR" dirty="0" err="1"/>
              <a:t>XMLs</a:t>
            </a:r>
            <a:r>
              <a:rPr lang="pt-BR" dirty="0"/>
              <a:t>/</a:t>
            </a:r>
            <a:r>
              <a:rPr lang="pt-BR" dirty="0" err="1"/>
              <a:t>PDFs</a:t>
            </a:r>
            <a:r>
              <a:rPr lang="pt-BR" dirty="0"/>
              <a:t> → Processamento paralelo com barra de progresso em tempo real</a:t>
            </a:r>
            <a:endParaRPr lang="pt-BR" sz="1200" dirty="0"/>
          </a:p>
        </p:txBody>
      </p:sp>
      <p:sp>
        <p:nvSpPr>
          <p:cNvPr id="14" name="Seta: Pentágono 13">
            <a:extLst>
              <a:ext uri="{FF2B5EF4-FFF2-40B4-BE49-F238E27FC236}">
                <a16:creationId xmlns:a16="http://schemas.microsoft.com/office/drawing/2014/main" id="{F9317BB2-31B5-0C48-D1CC-2DF047CF72D5}"/>
              </a:ext>
            </a:extLst>
          </p:cNvPr>
          <p:cNvSpPr/>
          <p:nvPr/>
        </p:nvSpPr>
        <p:spPr>
          <a:xfrm>
            <a:off x="825191" y="3970346"/>
            <a:ext cx="1527716" cy="800219"/>
          </a:xfrm>
          <a:prstGeom prst="homePlate">
            <a:avLst/>
          </a:prstGeom>
          <a:solidFill>
            <a:srgbClr val="ADCD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dirty="0"/>
              <a:t>3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C2DBB07-9C72-3A08-0EB5-6398621D24CC}"/>
              </a:ext>
            </a:extLst>
          </p:cNvPr>
          <p:cNvSpPr txBox="1"/>
          <p:nvPr/>
        </p:nvSpPr>
        <p:spPr>
          <a:xfrm>
            <a:off x="2484669" y="4863850"/>
            <a:ext cx="89544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/>
              <a:t>Visualização em Dashboards</a:t>
            </a:r>
          </a:p>
          <a:p>
            <a:r>
              <a:rPr lang="pt-BR" b="1" dirty="0"/>
              <a:t>Painel Geral:</a:t>
            </a:r>
            <a:r>
              <a:rPr lang="pt-BR" dirty="0"/>
              <a:t> Faturamento, ticket médio, clientes únicos</a:t>
            </a:r>
            <a:br>
              <a:rPr lang="pt-BR" dirty="0"/>
            </a:br>
            <a:r>
              <a:rPr lang="pt-BR" b="1" dirty="0"/>
              <a:t>Dashboard Fiscal:</a:t>
            </a:r>
            <a:r>
              <a:rPr lang="pt-BR" dirty="0"/>
              <a:t> Gráficos de impostos + classificação operações</a:t>
            </a:r>
          </a:p>
        </p:txBody>
      </p:sp>
      <p:sp>
        <p:nvSpPr>
          <p:cNvPr id="16" name="Seta: Pentágono 15">
            <a:extLst>
              <a:ext uri="{FF2B5EF4-FFF2-40B4-BE49-F238E27FC236}">
                <a16:creationId xmlns:a16="http://schemas.microsoft.com/office/drawing/2014/main" id="{7FFE5FBA-A8DB-6B21-EBD0-2B1978BD491A}"/>
              </a:ext>
            </a:extLst>
          </p:cNvPr>
          <p:cNvSpPr/>
          <p:nvPr/>
        </p:nvSpPr>
        <p:spPr>
          <a:xfrm>
            <a:off x="825191" y="4972847"/>
            <a:ext cx="1527716" cy="800219"/>
          </a:xfrm>
          <a:prstGeom prst="homePlate">
            <a:avLst/>
          </a:prstGeom>
          <a:solidFill>
            <a:srgbClr val="ADCD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dirty="0"/>
              <a:t>4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EEA7069-EE9F-7582-9F5D-484720055E09}"/>
              </a:ext>
            </a:extLst>
          </p:cNvPr>
          <p:cNvSpPr txBox="1"/>
          <p:nvPr/>
        </p:nvSpPr>
        <p:spPr>
          <a:xfrm>
            <a:off x="2484669" y="5912261"/>
            <a:ext cx="89544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/>
              <a:t>Consulta à IA</a:t>
            </a:r>
          </a:p>
          <a:p>
            <a:r>
              <a:rPr lang="pt-BR" dirty="0"/>
              <a:t>Interação na linguagem natural: "Estou perto de mudar de faixa?" → IA responde com dados reais + projeções</a:t>
            </a:r>
            <a:endParaRPr lang="pt-BR" sz="1200" dirty="0"/>
          </a:p>
        </p:txBody>
      </p:sp>
      <p:sp>
        <p:nvSpPr>
          <p:cNvPr id="18" name="Seta: Pentágono 17">
            <a:extLst>
              <a:ext uri="{FF2B5EF4-FFF2-40B4-BE49-F238E27FC236}">
                <a16:creationId xmlns:a16="http://schemas.microsoft.com/office/drawing/2014/main" id="{582286FD-006F-0E6C-AEBB-0EE1A8882216}"/>
              </a:ext>
            </a:extLst>
          </p:cNvPr>
          <p:cNvSpPr/>
          <p:nvPr/>
        </p:nvSpPr>
        <p:spPr>
          <a:xfrm>
            <a:off x="825191" y="5990945"/>
            <a:ext cx="1527716" cy="800219"/>
          </a:xfrm>
          <a:prstGeom prst="homePlate">
            <a:avLst/>
          </a:prstGeom>
          <a:solidFill>
            <a:srgbClr val="ADCD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dirty="0"/>
              <a:t>5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BD1FD91-2052-3741-EF9C-17941867A54F}"/>
              </a:ext>
            </a:extLst>
          </p:cNvPr>
          <p:cNvSpPr txBox="1"/>
          <p:nvPr/>
        </p:nvSpPr>
        <p:spPr>
          <a:xfrm>
            <a:off x="2484669" y="7009041"/>
            <a:ext cx="895443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/>
              <a:t>Decisão Estratégica</a:t>
            </a:r>
          </a:p>
          <a:p>
            <a:r>
              <a:rPr lang="pt-BR" dirty="0"/>
              <a:t>CEO ajusta preços baseado em carga tributária identificada visualmente nos gráficos</a:t>
            </a:r>
            <a:endParaRPr lang="pt-BR" sz="1200" dirty="0"/>
          </a:p>
        </p:txBody>
      </p:sp>
      <p:sp>
        <p:nvSpPr>
          <p:cNvPr id="20" name="Seta: Pentágono 19">
            <a:extLst>
              <a:ext uri="{FF2B5EF4-FFF2-40B4-BE49-F238E27FC236}">
                <a16:creationId xmlns:a16="http://schemas.microsoft.com/office/drawing/2014/main" id="{A1CCA535-A028-FC75-D957-13C87639AE87}"/>
              </a:ext>
            </a:extLst>
          </p:cNvPr>
          <p:cNvSpPr/>
          <p:nvPr/>
        </p:nvSpPr>
        <p:spPr>
          <a:xfrm>
            <a:off x="825191" y="7009042"/>
            <a:ext cx="1527716" cy="800219"/>
          </a:xfrm>
          <a:prstGeom prst="homePlate">
            <a:avLst/>
          </a:prstGeom>
          <a:solidFill>
            <a:srgbClr val="ADCD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19248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0B630-12B7-48CD-8B81-A601E3552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um aparelho eletrônico&#10;&#10;O conteúdo gerado por IA pode estar incorreto.">
            <a:extLst>
              <a:ext uri="{FF2B5EF4-FFF2-40B4-BE49-F238E27FC236}">
                <a16:creationId xmlns:a16="http://schemas.microsoft.com/office/drawing/2014/main" id="{DCA27F82-2EBB-4A0E-9B6F-DE324CCC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18" y="1876295"/>
            <a:ext cx="6345710" cy="6008770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2193119A-FBCD-8A1E-D394-1395D5C5C9F1}"/>
              </a:ext>
            </a:extLst>
          </p:cNvPr>
          <p:cNvSpPr/>
          <p:nvPr/>
        </p:nvSpPr>
        <p:spPr>
          <a:xfrm>
            <a:off x="3452994" y="110014"/>
            <a:ext cx="707897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pt-BR" sz="445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A sua jornada começa aqui</a:t>
            </a:r>
            <a:endParaRPr lang="en-US" sz="4450" dirty="0"/>
          </a:p>
        </p:txBody>
      </p:sp>
      <p:pic>
        <p:nvPicPr>
          <p:cNvPr id="8" name="Imagem 7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CDBA6B90-B39D-FFDC-3C3C-28D3B887BD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415" t="2262" r="4939" b="15333"/>
          <a:stretch>
            <a:fillRect/>
          </a:stretch>
        </p:blipFill>
        <p:spPr>
          <a:xfrm>
            <a:off x="6770815" y="1876295"/>
            <a:ext cx="7667973" cy="5907145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Gráfico 9" descr="Acento Circunflexo para Baixo estrutura de tópicos">
            <a:extLst>
              <a:ext uri="{FF2B5EF4-FFF2-40B4-BE49-F238E27FC236}">
                <a16:creationId xmlns:a16="http://schemas.microsoft.com/office/drawing/2014/main" id="{D2D39583-0490-2B57-5769-4DF9B4CD9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1963" y="993155"/>
            <a:ext cx="2381032" cy="1417558"/>
          </a:xfrm>
          <a:prstGeom prst="rect">
            <a:avLst/>
          </a:prstGeom>
        </p:spPr>
      </p:pic>
      <p:pic>
        <p:nvPicPr>
          <p:cNvPr id="11" name="Gráfico 10" descr="Acento Circunflexo para Baixo estrutura de tópicos">
            <a:extLst>
              <a:ext uri="{FF2B5EF4-FFF2-40B4-BE49-F238E27FC236}">
                <a16:creationId xmlns:a16="http://schemas.microsoft.com/office/drawing/2014/main" id="{88E63C77-F15F-B68E-150C-B1AD72F60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1963" y="1167516"/>
            <a:ext cx="2381032" cy="141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14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B82C-037A-9FF7-963E-186882B5B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04722021-9851-B7C7-2E54-9D7405E3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592" t="3075" r="5091" b="6205"/>
          <a:stretch>
            <a:fillRect/>
          </a:stretch>
        </p:blipFill>
        <p:spPr>
          <a:xfrm>
            <a:off x="596706" y="896053"/>
            <a:ext cx="7142241" cy="6569766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2" name="Imagem 1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851A51FD-930D-49C7-266D-D5D31C47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355" t="3453" r="3170" b="5648"/>
          <a:stretch>
            <a:fillRect/>
          </a:stretch>
        </p:blipFill>
        <p:spPr>
          <a:xfrm>
            <a:off x="7237141" y="896053"/>
            <a:ext cx="5910146" cy="6467709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528391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Tomada de decisão e planejamento estratégico: veja por que eles são  inseparáveis - FIA Business School">
            <a:extLst>
              <a:ext uri="{FF2B5EF4-FFF2-40B4-BE49-F238E27FC236}">
                <a16:creationId xmlns:a16="http://schemas.microsoft.com/office/drawing/2014/main" id="{BE86012D-909A-FB46-3C9D-7875F11820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06" b="6775"/>
          <a:stretch>
            <a:fillRect/>
          </a:stretch>
        </p:blipFill>
        <p:spPr bwMode="auto">
          <a:xfrm>
            <a:off x="4990173" y="557561"/>
            <a:ext cx="9640227" cy="767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2C6F9BA4-2897-58CE-6095-3B4E84B5AF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724" t="2420" r="1616" b="2239"/>
          <a:stretch>
            <a:fillRect/>
          </a:stretch>
        </p:blipFill>
        <p:spPr>
          <a:xfrm>
            <a:off x="702527" y="1002211"/>
            <a:ext cx="6200080" cy="6559714"/>
          </a:xfrm>
          <a:prstGeom prst="rect">
            <a:avLst/>
          </a:prstGeom>
          <a:scene3d>
            <a:camera prst="perspectiveFront"/>
            <a:lightRig rig="threePt" dir="t"/>
          </a:scene3d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0CBFD71-B576-3237-B9CC-B84BA4998228}"/>
              </a:ext>
            </a:extLst>
          </p:cNvPr>
          <p:cNvSpPr txBox="1"/>
          <p:nvPr/>
        </p:nvSpPr>
        <p:spPr>
          <a:xfrm>
            <a:off x="11842595" y="4398485"/>
            <a:ext cx="24867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i="1" dirty="0">
                <a:latin typeface="The Hand Light" panose="020F0502020204030204" pitchFamily="66" charset="0"/>
              </a:rPr>
              <a:t>Decisão Estratégica</a:t>
            </a:r>
          </a:p>
        </p:txBody>
      </p:sp>
    </p:spTree>
    <p:extLst>
      <p:ext uri="{BB962C8B-B14F-4D97-AF65-F5344CB8AC3E}">
        <p14:creationId xmlns:p14="http://schemas.microsoft.com/office/powerpoint/2010/main" val="348090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E76CD-518D-02B5-BECB-1FD5BB809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82648A2-D81A-99F6-6640-4E1880B84C06}"/>
              </a:ext>
            </a:extLst>
          </p:cNvPr>
          <p:cNvSpPr/>
          <p:nvPr/>
        </p:nvSpPr>
        <p:spPr>
          <a:xfrm>
            <a:off x="793790" y="527476"/>
            <a:ext cx="1194090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pt-BR" sz="445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ROI Comprovado: </a:t>
            </a:r>
            <a:r>
              <a:rPr lang="pt-BR" sz="4450" dirty="0" err="1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Payback</a:t>
            </a:r>
            <a:r>
              <a:rPr lang="pt-BR" sz="4450" dirty="0">
                <a:solidFill>
                  <a:srgbClr val="505468"/>
                </a:solidFill>
                <a:latin typeface="Montserrat SemiBold" panose="00000700000000000000" pitchFamily="2" charset="0"/>
                <a:ea typeface="Instrument Sans Semi Bold" pitchFamily="34" charset="-122"/>
                <a:cs typeface="Instrument Sans Semi Bold" pitchFamily="34" charset="-120"/>
              </a:rPr>
              <a:t> em 2-3 Meses</a:t>
            </a:r>
            <a:endParaRPr lang="en-US" sz="445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D6C4E58-3B3E-713B-8EAC-E94D94983C5A}"/>
              </a:ext>
            </a:extLst>
          </p:cNvPr>
          <p:cNvSpPr txBox="1"/>
          <p:nvPr/>
        </p:nvSpPr>
        <p:spPr>
          <a:xfrm>
            <a:off x="793789" y="1118759"/>
            <a:ext cx="9420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effectLst/>
                <a:latin typeface="+mj-lt"/>
              </a:rPr>
              <a:t>Cenário real: Empresa com 50 notas fiscais/mês</a:t>
            </a:r>
            <a:endParaRPr lang="pt-BR" sz="2400" dirty="0">
              <a:latin typeface="+mj-lt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C03208E-E6C9-5E44-94EC-09751BAD7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11698"/>
              </p:ext>
            </p:extLst>
          </p:nvPr>
        </p:nvGraphicFramePr>
        <p:xfrm>
          <a:off x="1936598" y="2350931"/>
          <a:ext cx="10039812" cy="42290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9953">
                  <a:extLst>
                    <a:ext uri="{9D8B030D-6E8A-4147-A177-3AD203B41FA5}">
                      <a16:colId xmlns:a16="http://schemas.microsoft.com/office/drawing/2014/main" val="680606360"/>
                    </a:ext>
                  </a:extLst>
                </a:gridCol>
                <a:gridCol w="2509953">
                  <a:extLst>
                    <a:ext uri="{9D8B030D-6E8A-4147-A177-3AD203B41FA5}">
                      <a16:colId xmlns:a16="http://schemas.microsoft.com/office/drawing/2014/main" val="2134413147"/>
                    </a:ext>
                  </a:extLst>
                </a:gridCol>
                <a:gridCol w="2509953">
                  <a:extLst>
                    <a:ext uri="{9D8B030D-6E8A-4147-A177-3AD203B41FA5}">
                      <a16:colId xmlns:a16="http://schemas.microsoft.com/office/drawing/2014/main" val="3257100370"/>
                    </a:ext>
                  </a:extLst>
                </a:gridCol>
                <a:gridCol w="2509953">
                  <a:extLst>
                    <a:ext uri="{9D8B030D-6E8A-4147-A177-3AD203B41FA5}">
                      <a16:colId xmlns:a16="http://schemas.microsoft.com/office/drawing/2014/main" val="2530344045"/>
                    </a:ext>
                  </a:extLst>
                </a:gridCol>
              </a:tblGrid>
              <a:tr h="87069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b="1" dirty="0">
                          <a:effectLst/>
                        </a:rPr>
                        <a:t>Métrica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b="1">
                          <a:effectLst/>
                        </a:rPr>
                        <a:t>Antes (Manual)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b="1">
                          <a:effectLst/>
                        </a:rPr>
                        <a:t>Depois (NEXA IA)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BR" b="1">
                          <a:effectLst/>
                        </a:rPr>
                        <a:t>Economia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321139941"/>
                  </a:ext>
                </a:extLst>
              </a:tr>
              <a:tr h="83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b="1" dirty="0">
                          <a:effectLst/>
                        </a:rPr>
                        <a:t>Tempo de análise fiscal</a:t>
                      </a:r>
                      <a:endParaRPr lang="pt-BR" dirty="0">
                        <a:effectLst/>
                      </a:endParaRPr>
                    </a:p>
                  </a:txBody>
                  <a:tcPr marL="152400" marR="152400" marT="137160" marB="1371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>
                          <a:effectLst/>
                        </a:rPr>
                        <a:t>8 horas/mês</a:t>
                      </a:r>
                    </a:p>
                  </a:txBody>
                  <a:tcPr marL="152400" marR="152400" marT="137160" marB="1371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effectLst/>
                        </a:rPr>
                        <a:t>2 horas/mês</a:t>
                      </a:r>
                    </a:p>
                  </a:txBody>
                  <a:tcPr marL="152400" marR="152400" marT="137160" marB="1371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b="1">
                          <a:effectLst/>
                        </a:rPr>
                        <a:t>6 horas</a:t>
                      </a:r>
                      <a:endParaRPr lang="pt-BR">
                        <a:effectLst/>
                      </a:endParaRPr>
                    </a:p>
                  </a:txBody>
                  <a:tcPr marL="152400" marR="152400" marT="137160" marB="137160" anchor="ctr"/>
                </a:tc>
                <a:extLst>
                  <a:ext uri="{0D108BD9-81ED-4DB2-BD59-A6C34878D82A}">
                    <a16:rowId xmlns:a16="http://schemas.microsoft.com/office/drawing/2014/main" val="3762358863"/>
                  </a:ext>
                </a:extLst>
              </a:tr>
              <a:tr h="83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b="1">
                          <a:effectLst/>
                        </a:rPr>
                        <a:t>Consultas ao contador</a:t>
                      </a:r>
                      <a:endParaRPr lang="pt-BR">
                        <a:effectLst/>
                      </a:endParaRPr>
                    </a:p>
                  </a:txBody>
                  <a:tcPr marL="152400" marR="152400" marT="137160" marB="1371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effectLst/>
                        </a:rPr>
                        <a:t>15/mês</a:t>
                      </a:r>
                    </a:p>
                  </a:txBody>
                  <a:tcPr marL="152400" marR="152400" marT="137160" marB="1371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effectLst/>
                        </a:rPr>
                        <a:t>7/mês</a:t>
                      </a:r>
                    </a:p>
                  </a:txBody>
                  <a:tcPr marL="152400" marR="152400" marT="137160" marB="1371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b="1" dirty="0">
                          <a:effectLst/>
                        </a:rPr>
                        <a:t>8 consultas</a:t>
                      </a:r>
                      <a:endParaRPr lang="pt-BR" dirty="0">
                        <a:effectLst/>
                      </a:endParaRPr>
                    </a:p>
                  </a:txBody>
                  <a:tcPr marL="152400" marR="152400" marT="137160" marB="137160" anchor="ctr"/>
                </a:tc>
                <a:extLst>
                  <a:ext uri="{0D108BD9-81ED-4DB2-BD59-A6C34878D82A}">
                    <a16:rowId xmlns:a16="http://schemas.microsoft.com/office/drawing/2014/main" val="1539501478"/>
                  </a:ext>
                </a:extLst>
              </a:tr>
              <a:tr h="83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b="1">
                          <a:effectLst/>
                        </a:rPr>
                        <a:t>Erros de digitação</a:t>
                      </a:r>
                      <a:endParaRPr lang="pt-BR">
                        <a:effectLst/>
                      </a:endParaRPr>
                    </a:p>
                  </a:txBody>
                  <a:tcPr marL="152400" marR="152400" marT="137160" marB="1371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effectLst/>
                        </a:rPr>
                        <a:t>15%</a:t>
                      </a:r>
                    </a:p>
                  </a:txBody>
                  <a:tcPr marL="152400" marR="152400" marT="137160" marB="1371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effectLst/>
                        </a:rPr>
                        <a:t>2%</a:t>
                      </a:r>
                    </a:p>
                  </a:txBody>
                  <a:tcPr marL="152400" marR="152400" marT="137160" marB="1371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b="1">
                          <a:effectLst/>
                        </a:rPr>
                        <a:t>-87%</a:t>
                      </a:r>
                      <a:endParaRPr lang="pt-BR">
                        <a:effectLst/>
                      </a:endParaRPr>
                    </a:p>
                  </a:txBody>
                  <a:tcPr marL="152400" marR="152400" marT="137160" marB="137160" anchor="ctr"/>
                </a:tc>
                <a:extLst>
                  <a:ext uri="{0D108BD9-81ED-4DB2-BD59-A6C34878D82A}">
                    <a16:rowId xmlns:a16="http://schemas.microsoft.com/office/drawing/2014/main" val="3706017804"/>
                  </a:ext>
                </a:extLst>
              </a:tr>
              <a:tr h="83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b="1" dirty="0">
                          <a:effectLst/>
                        </a:rPr>
                        <a:t>Valor economizado</a:t>
                      </a:r>
                      <a:endParaRPr lang="pt-BR" dirty="0">
                        <a:effectLst/>
                      </a:endParaRPr>
                    </a:p>
                  </a:txBody>
                  <a:tcPr marL="152400" marR="152400" marT="137160" marB="1371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effectLst/>
                        </a:rPr>
                        <a:t>-</a:t>
                      </a:r>
                    </a:p>
                  </a:txBody>
                  <a:tcPr marL="152400" marR="152400" marT="137160" marB="1371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effectLst/>
                        </a:rPr>
                        <a:t>-</a:t>
                      </a:r>
                    </a:p>
                  </a:txBody>
                  <a:tcPr marL="152400" marR="152400" marT="137160" marB="1371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b="1" dirty="0">
                          <a:effectLst/>
                        </a:rPr>
                        <a:t>R$ 1.200/mês</a:t>
                      </a:r>
                      <a:endParaRPr lang="pt-BR" dirty="0">
                        <a:effectLst/>
                      </a:endParaRPr>
                    </a:p>
                  </a:txBody>
                  <a:tcPr marL="152400" marR="152400" marT="137160" marB="137160" anchor="ctr"/>
                </a:tc>
                <a:extLst>
                  <a:ext uri="{0D108BD9-81ED-4DB2-BD59-A6C34878D82A}">
                    <a16:rowId xmlns:a16="http://schemas.microsoft.com/office/drawing/2014/main" val="1131678073"/>
                  </a:ext>
                </a:extLst>
              </a:tr>
            </a:tbl>
          </a:graphicData>
        </a:graphic>
      </p:graphicFrame>
      <p:sp>
        <p:nvSpPr>
          <p:cNvPr id="7" name="Elipse 6">
            <a:extLst>
              <a:ext uri="{FF2B5EF4-FFF2-40B4-BE49-F238E27FC236}">
                <a16:creationId xmlns:a16="http://schemas.microsoft.com/office/drawing/2014/main" id="{7D1B4E0A-65CA-AA47-B89E-58AAA154F824}"/>
              </a:ext>
            </a:extLst>
          </p:cNvPr>
          <p:cNvSpPr/>
          <p:nvPr/>
        </p:nvSpPr>
        <p:spPr>
          <a:xfrm>
            <a:off x="9355874" y="5720576"/>
            <a:ext cx="2074126" cy="85944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0108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3195</TotalTime>
  <Words>906</Words>
  <Application>Microsoft Office PowerPoint</Application>
  <PresentationFormat>Personalizar</PresentationFormat>
  <Paragraphs>182</Paragraphs>
  <Slides>16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Montserrat SemiBold</vt:lpstr>
      <vt:lpstr>The Hand Light</vt:lpstr>
      <vt:lpstr>Arial</vt:lpstr>
      <vt:lpstr>Montserrat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Laicy Tsang</cp:lastModifiedBy>
  <cp:revision>35</cp:revision>
  <dcterms:created xsi:type="dcterms:W3CDTF">2025-06-07T17:12:47Z</dcterms:created>
  <dcterms:modified xsi:type="dcterms:W3CDTF">2025-11-02T21:56:28Z</dcterms:modified>
</cp:coreProperties>
</file>